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58" r:id="rId2"/>
    <p:sldId id="467" r:id="rId3"/>
    <p:sldId id="465" r:id="rId4"/>
    <p:sldId id="466" r:id="rId5"/>
    <p:sldId id="452" r:id="rId6"/>
    <p:sldId id="464" r:id="rId7"/>
    <p:sldId id="407" r:id="rId8"/>
    <p:sldId id="463" r:id="rId9"/>
    <p:sldId id="453" r:id="rId10"/>
    <p:sldId id="456" r:id="rId11"/>
    <p:sldId id="413" r:id="rId12"/>
    <p:sldId id="454" r:id="rId13"/>
    <p:sldId id="455" r:id="rId14"/>
    <p:sldId id="457" r:id="rId15"/>
    <p:sldId id="458" r:id="rId16"/>
    <p:sldId id="459" r:id="rId17"/>
    <p:sldId id="375" r:id="rId18"/>
    <p:sldId id="451" r:id="rId19"/>
    <p:sldId id="425" r:id="rId20"/>
    <p:sldId id="428" r:id="rId21"/>
    <p:sldId id="429" r:id="rId22"/>
    <p:sldId id="371" r:id="rId23"/>
    <p:sldId id="373" r:id="rId24"/>
    <p:sldId id="374" r:id="rId25"/>
    <p:sldId id="430" r:id="rId26"/>
    <p:sldId id="431" r:id="rId27"/>
    <p:sldId id="432" r:id="rId28"/>
    <p:sldId id="377" r:id="rId29"/>
    <p:sldId id="378" r:id="rId30"/>
    <p:sldId id="379" r:id="rId31"/>
    <p:sldId id="380" r:id="rId32"/>
    <p:sldId id="381" r:id="rId33"/>
    <p:sldId id="398" r:id="rId34"/>
    <p:sldId id="399" r:id="rId35"/>
    <p:sldId id="359" r:id="rId36"/>
    <p:sldId id="360" r:id="rId37"/>
    <p:sldId id="361" r:id="rId38"/>
    <p:sldId id="362" r:id="rId39"/>
    <p:sldId id="365" r:id="rId40"/>
    <p:sldId id="368" r:id="rId41"/>
    <p:sldId id="448" r:id="rId42"/>
    <p:sldId id="449" r:id="rId43"/>
    <p:sldId id="450" r:id="rId44"/>
    <p:sldId id="434" r:id="rId45"/>
    <p:sldId id="435" r:id="rId46"/>
    <p:sldId id="436" r:id="rId47"/>
    <p:sldId id="443" r:id="rId48"/>
    <p:sldId id="444" r:id="rId49"/>
    <p:sldId id="445" r:id="rId50"/>
    <p:sldId id="437" r:id="rId51"/>
    <p:sldId id="438" r:id="rId52"/>
    <p:sldId id="433" r:id="rId53"/>
    <p:sldId id="427" r:id="rId54"/>
    <p:sldId id="460" r:id="rId55"/>
    <p:sldId id="461" r:id="rId56"/>
    <p:sldId id="462" r:id="rId57"/>
    <p:sldId id="305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105" d="100"/>
          <a:sy n="105" d="100"/>
        </p:scale>
        <p:origin x="181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53B39-5D1F-49E9-ABDF-B54019DD28B4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F7DF7-0029-4C00-B2C6-2F2B7453A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85794"/>
            <a:ext cx="81439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</a:rPr>
              <a:t>Лекция 14</a:t>
            </a:r>
          </a:p>
          <a:p>
            <a:pPr algn="ctr"/>
            <a:endParaRPr lang="ru-RU" sz="4400" b="1" dirty="0">
              <a:solidFill>
                <a:srgbClr val="002060"/>
              </a:solidFill>
            </a:endParaRPr>
          </a:p>
          <a:p>
            <a:pPr algn="ctr"/>
            <a:r>
              <a:rPr lang="kk-KZ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Дәлелді медицинаның және биомедициналық ақпаратты өңдеу әдістері</a:t>
            </a:r>
            <a:r>
              <a:rPr lang="kk-KZ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нің </a:t>
            </a:r>
            <a:r>
              <a:rPr lang="kk-KZ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негізінде онкологиялық ауруларды тексерудің және емдеудің заманауи әдістері.</a:t>
            </a:r>
            <a:endParaRPr lang="kk-KZ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600" b="1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Дарменов Оралбай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Кенжебайұлы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медицина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ғылымдарының докторы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профессор 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/>
          <a:lstStyle/>
          <a:p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2.Визуальды зерттеу</a:t>
            </a:r>
            <a:endParaRPr lang="ru-RU" dirty="0"/>
          </a:p>
        </p:txBody>
      </p:sp>
      <p:pic>
        <p:nvPicPr>
          <p:cNvPr id="4" name="Picture 2" descr="Картинки по запросу рак слизистой оболочки р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b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2.Визуальды зерттеу</a:t>
            </a:r>
            <a:b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>Лимфогранулематоз</a:t>
            </a:r>
            <a:br>
              <a:rPr lang="ru-RU" dirty="0"/>
            </a:br>
            <a:endParaRPr lang="ru-RU" dirty="0"/>
          </a:p>
        </p:txBody>
      </p:sp>
      <p:sp>
        <p:nvSpPr>
          <p:cNvPr id="68610" name="AutoShape 2" descr="Картинки по запросу лимфома ходжк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8612" name="Picture 4" descr="Картинки по запросу лимфома ходжк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357298"/>
            <a:ext cx="2571768" cy="2357454"/>
          </a:xfrm>
          <a:prstGeom prst="rect">
            <a:avLst/>
          </a:prstGeom>
          <a:noFill/>
        </p:spPr>
      </p:pic>
      <p:pic>
        <p:nvPicPr>
          <p:cNvPr id="68614" name="Picture 6" descr="Картинки по запросу лимфома ходжк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357298"/>
            <a:ext cx="2609956" cy="2428892"/>
          </a:xfrm>
          <a:prstGeom prst="rect">
            <a:avLst/>
          </a:prstGeom>
          <a:noFill/>
        </p:spPr>
      </p:pic>
      <p:pic>
        <p:nvPicPr>
          <p:cNvPr id="68616" name="Picture 8" descr="Картинки по запросу лимфома ходжкин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4214818"/>
            <a:ext cx="2571768" cy="2011586"/>
          </a:xfrm>
          <a:prstGeom prst="rect">
            <a:avLst/>
          </a:prstGeom>
          <a:noFill/>
        </p:spPr>
      </p:pic>
      <p:pic>
        <p:nvPicPr>
          <p:cNvPr id="68618" name="Picture 10" descr="Картинки по запросу лимфома ходжкин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4214818"/>
            <a:ext cx="2750404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3.Қолжетімді зерттеулер</a:t>
            </a:r>
            <a:endParaRPr lang="ru-RU" dirty="0"/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3.Қолжетімді зерттеулер</a:t>
            </a:r>
            <a:endParaRPr lang="ru-RU" dirty="0"/>
          </a:p>
        </p:txBody>
      </p:sp>
      <p:pic>
        <p:nvPicPr>
          <p:cNvPr id="2050" name="Picture 2" descr="Глубокая и поверхностная пальпация живота: алгоритм действий, виде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3.Қолжетімді зерттеулер, пальпация</a:t>
            </a:r>
            <a:endParaRPr lang="ru-RU" dirty="0"/>
          </a:p>
        </p:txBody>
      </p:sp>
      <p:pic>
        <p:nvPicPr>
          <p:cNvPr id="74754" name="Picture 2" descr="Глубокая и поверхностная пальпация живота у детей и взрослых. Пальпация  брюшной стенки и органов брюшной полости Пальпаторное исследование живо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4286250" cy="2857500"/>
          </a:xfrm>
          <a:prstGeom prst="rect">
            <a:avLst/>
          </a:prstGeom>
          <a:noFill/>
        </p:spPr>
      </p:pic>
      <p:pic>
        <p:nvPicPr>
          <p:cNvPr id="74756" name="Picture 4" descr="Пальпация поджелудочной железы при панкреатит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214423"/>
            <a:ext cx="4786314" cy="2786082"/>
          </a:xfrm>
          <a:prstGeom prst="rect">
            <a:avLst/>
          </a:prstGeom>
          <a:noFill/>
        </p:spPr>
      </p:pic>
      <p:pic>
        <p:nvPicPr>
          <p:cNvPr id="74758" name="Picture 6" descr="Можно ли пальпировать поджелудочную железу. Методы исследования  поджелудочной железы (расспрос, осмотр, пальпация и перкуссия живота,  лабораторные и инструментальные методы исследования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4000500"/>
            <a:ext cx="47625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3.Қолжетімді зерттеулер, перкуссия</a:t>
            </a:r>
            <a:endParaRPr lang="ru-RU" dirty="0"/>
          </a:p>
        </p:txBody>
      </p:sp>
      <p:pic>
        <p:nvPicPr>
          <p:cNvPr id="75778" name="Picture 2" descr="Перкуссия живота - Осмотр, перкуссия, аускультация живо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3052735" cy="3786214"/>
          </a:xfrm>
          <a:prstGeom prst="rect">
            <a:avLst/>
          </a:prstGeom>
          <a:noFill/>
        </p:spPr>
      </p:pic>
      <p:pic>
        <p:nvPicPr>
          <p:cNvPr id="75780" name="Picture 4" descr="Клиническая Оценка Пальпации и Перкуссии Живота. Гепатология, Хирургия,  Гастроэнтерология: Пищеварительная Система, Желудочно-Кишечный Тракт.  Дифференциальная Диагностика | MedQue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1357298"/>
            <a:ext cx="5715000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3.Қолжетімді зерттеулер, аускультация</a:t>
            </a:r>
            <a:endParaRPr lang="ru-RU" dirty="0"/>
          </a:p>
        </p:txBody>
      </p:sp>
      <p:pic>
        <p:nvPicPr>
          <p:cNvPr id="76802" name="Picture 2" descr="Диагностика заболеваний пищеварительного трак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Клиника лабораториялық зерттеулер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9144000" cy="5214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Картинки по запросу заболевание белой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9144000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Картинки по запросу лимфогранулематоз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Картинки по запросу лимфогранулемато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solidFill>
                  <a:srgbClr val="00B050"/>
                </a:solidFill>
              </a:rPr>
              <a:t>Қатерлі ісіктің негізгі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себептері</a:t>
            </a:r>
            <a:r>
              <a:rPr lang="ru-RU" sz="3600" b="1" dirty="0">
                <a:solidFill>
                  <a:srgbClr val="00B050"/>
                </a:solidFill>
              </a:rPr>
              <a:t>:</a:t>
            </a:r>
          </a:p>
          <a:p>
            <a:pPr algn="just">
              <a:buFont typeface="Arial" pitchFamily="34" charset="0"/>
              <a:buChar char="•"/>
            </a:pPr>
            <a:r>
              <a:rPr lang="ru-RU" sz="3600" b="1" dirty="0" err="1">
                <a:solidFill>
                  <a:srgbClr val="7030A0"/>
                </a:solidFill>
              </a:rPr>
              <a:t>Дұрыс емес</a:t>
            </a: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err="1">
                <a:solidFill>
                  <a:srgbClr val="7030A0"/>
                </a:solidFill>
              </a:rPr>
              <a:t>тамақтану</a:t>
            </a:r>
            <a:endParaRPr lang="ru-RU" sz="3600" b="1" dirty="0">
              <a:solidFill>
                <a:srgbClr val="7030A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3600" b="1" dirty="0" err="1">
                <a:solidFill>
                  <a:srgbClr val="7030A0"/>
                </a:solidFill>
              </a:rPr>
              <a:t>Семіздік</a:t>
            </a:r>
            <a:r>
              <a:rPr lang="ru-RU" sz="3600" b="1" dirty="0">
                <a:solidFill>
                  <a:srgbClr val="7030A0"/>
                </a:solidFill>
              </a:rPr>
              <a:t>, </a:t>
            </a:r>
            <a:r>
              <a:rPr lang="ru-RU" sz="3600" b="1" dirty="0" err="1">
                <a:solidFill>
                  <a:srgbClr val="7030A0"/>
                </a:solidFill>
              </a:rPr>
              <a:t>отырықшы өмір салты</a:t>
            </a:r>
            <a:endParaRPr lang="ru-RU" sz="3600" b="1" dirty="0">
              <a:solidFill>
                <a:srgbClr val="7030A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3600" b="1" dirty="0" err="1">
                <a:solidFill>
                  <a:srgbClr val="7030A0"/>
                </a:solidFill>
              </a:rPr>
              <a:t>Темекі</a:t>
            </a: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err="1">
                <a:solidFill>
                  <a:srgbClr val="7030A0"/>
                </a:solidFill>
              </a:rPr>
              <a:t>шегу</a:t>
            </a:r>
            <a:r>
              <a:rPr lang="ru-RU" sz="3600" b="1" dirty="0">
                <a:solidFill>
                  <a:srgbClr val="7030A0"/>
                </a:solidFill>
              </a:rPr>
              <a:t>, </a:t>
            </a:r>
            <a:r>
              <a:rPr lang="ru-RU" sz="3600" b="1" dirty="0" err="1">
                <a:solidFill>
                  <a:srgbClr val="7030A0"/>
                </a:solidFill>
              </a:rPr>
              <a:t>есірткіні</a:t>
            </a: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err="1">
                <a:solidFill>
                  <a:srgbClr val="7030A0"/>
                </a:solidFill>
              </a:rPr>
              <a:t>қолдану, </a:t>
            </a:r>
            <a:r>
              <a:rPr lang="ru-RU" sz="3600" b="1" dirty="0">
                <a:solidFill>
                  <a:srgbClr val="7030A0"/>
                </a:solidFill>
              </a:rPr>
              <a:t>алкоголь</a:t>
            </a:r>
          </a:p>
          <a:p>
            <a:pPr algn="just">
              <a:buFont typeface="Arial" pitchFamily="34" charset="0"/>
              <a:buChar char="•"/>
            </a:pPr>
            <a:r>
              <a:rPr lang="ru-RU" sz="3600" b="1" dirty="0" err="1">
                <a:solidFill>
                  <a:srgbClr val="7030A0"/>
                </a:solidFill>
              </a:rPr>
              <a:t>Сыртқы факторлар</a:t>
            </a:r>
            <a:r>
              <a:rPr lang="ru-RU" sz="3600" b="1" dirty="0">
                <a:solidFill>
                  <a:srgbClr val="7030A0"/>
                </a:solidFill>
              </a:rPr>
              <a:t> - </a:t>
            </a:r>
            <a:r>
              <a:rPr lang="ru-RU" sz="3600" b="1" dirty="0" err="1">
                <a:solidFill>
                  <a:srgbClr val="7030A0"/>
                </a:solidFill>
              </a:rPr>
              <a:t>радиациялық әсер, өндірістік қалдықтар</a:t>
            </a:r>
            <a:endParaRPr lang="ru-RU" sz="3600" b="1" dirty="0">
              <a:solidFill>
                <a:srgbClr val="7030A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3600" b="1" dirty="0" err="1">
                <a:solidFill>
                  <a:srgbClr val="7030A0"/>
                </a:solidFill>
              </a:rPr>
              <a:t>Тұқымқуалаушылық</a:t>
            </a:r>
            <a:endParaRPr lang="ru-RU" sz="3600" b="1" dirty="0">
              <a:solidFill>
                <a:srgbClr val="7030A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3600" b="1" dirty="0" err="1">
                <a:solidFill>
                  <a:srgbClr val="7030A0"/>
                </a:solidFill>
              </a:rPr>
              <a:t>Вирустар</a:t>
            </a:r>
            <a:endParaRPr lang="ru-RU" sz="3600" b="1" dirty="0">
              <a:solidFill>
                <a:srgbClr val="7030A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3600" b="1" dirty="0">
                <a:solidFill>
                  <a:srgbClr val="7030A0"/>
                </a:solidFill>
              </a:rPr>
              <a:t>Депрессия</a:t>
            </a:r>
          </a:p>
          <a:p>
            <a:pPr algn="just">
              <a:buFont typeface="Arial" pitchFamily="34" charset="0"/>
              <a:buChar char="•"/>
            </a:pPr>
            <a:r>
              <a:rPr lang="ru-RU" sz="3600" b="1" dirty="0" err="1">
                <a:solidFill>
                  <a:srgbClr val="7030A0"/>
                </a:solidFill>
              </a:rPr>
              <a:t>Иммунитеттің әлсіреуі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kk-KZ" sz="6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sz="6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sz="6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sz="6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sz="6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sz="6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Эндоскопия и видеоэндоскопия</a:t>
            </a:r>
            <a:b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 descr="https://studfiles.net/html/16316/374/html_StJuk11SoU.IPpI/htmlconvd-7YzjX417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https://studfiles.net/html/16316/374/html_StJuk11SoU.IPpI/htmlconvd-7YzjX417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https://endoexpert.ru/upload/medialibrary/6ce/6ce267337b4375f96d0d6069bacf9f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AutoShape 4" descr="https://studfiles.net/html/2706/459/html_5H1bsKgKxs.A60c/img-3NEt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6" name="AutoShape 6" descr="https://studfiles.net/html/2706/459/html_5H1bsKgKxs.A60c/img-3NEt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8" name="AutoShape 8" descr="https://studfiles.net/html/2706/459/html_5H1bsKgKxs.A60c/img-3NEt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 descr="https://slide-share.ru/slide/379511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solidFill>
                  <a:srgbClr val="0070C0"/>
                </a:solidFill>
              </a:rPr>
              <a:t>Асқазан қатерлі ісігі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1682" name="AutoShape 2" descr="https://studfiles.net/html/9290/116/html_XlM_gWXkwT.30Ut/htmlconvd-cifZfe22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684" name="AutoShape 4" descr="https://studfiles.net/html/9290/116/html_XlM_gWXkwT.30Ut/htmlconvd-cifZfe22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4754" name="Picture 2" descr="https://jeludokbolit.ru/wp-content/uploads/2018/11/555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9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solidFill>
                  <a:srgbClr val="0070C0"/>
                </a:solidFill>
              </a:rPr>
              <a:t>Асқазан қатерлі ісігі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1682" name="AutoShape 2" descr="https://studfiles.net/html/9290/116/html_XlM_gWXkwT.30Ut/htmlconvd-cifZfe22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684" name="AutoShape 4" descr="https://studfiles.net/html/9290/116/html_XlM_gWXkwT.30Ut/htmlconvd-cifZfe22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5778" name="Picture 2" descr="https://i.ytimg.com/vi/Gt8UbiqeX8o/h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9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lide-share.ru/slide/608630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AutoShape 2" descr="Картинки по запросу дизентерия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380" name="AutoShape 4" descr="Картинки по запросу дизентерия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64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AutoShape 2" descr="Картинки по запросу дизентерия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380" name="AutoShape 4" descr="Картинки по запросу дизентерия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752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m0-tub-kz.yandex.net/i?id=635f6fe9c604fd5cf102a9cbc9d3b3a8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pbs.twimg.com/media/DAL2x2VUwAEUItM.jpg:lar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</a:rPr>
              <a:t>       </a:t>
            </a:r>
            <a:r>
              <a:rPr lang="ru-RU" sz="3200" b="1" dirty="0" err="1">
                <a:solidFill>
                  <a:srgbClr val="002060"/>
                </a:solidFill>
              </a:rPr>
              <a:t>Халықаралық қатерлі ісіктерді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зерттеу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агенттігі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(әлемнің </a:t>
            </a:r>
            <a:r>
              <a:rPr lang="ru-RU" sz="3200" b="1" dirty="0">
                <a:solidFill>
                  <a:srgbClr val="002060"/>
                </a:solidFill>
              </a:rPr>
              <a:t>185 </a:t>
            </a:r>
            <a:r>
              <a:rPr lang="ru-RU" sz="3200" b="1" dirty="0" err="1">
                <a:solidFill>
                  <a:srgbClr val="002060"/>
                </a:solidFill>
              </a:rPr>
              <a:t>еліндегі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қатерлі ісік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ауруларының </a:t>
            </a:r>
            <a:r>
              <a:rPr lang="ru-RU" sz="3200" b="1" dirty="0">
                <a:solidFill>
                  <a:srgbClr val="002060"/>
                </a:solidFill>
              </a:rPr>
              <a:t>36 </a:t>
            </a:r>
            <a:r>
              <a:rPr lang="ru-RU" sz="3200" b="1" dirty="0" err="1">
                <a:solidFill>
                  <a:srgbClr val="002060"/>
                </a:solidFill>
              </a:rPr>
              <a:t>түрінің аурушаңдығы </a:t>
            </a:r>
            <a:r>
              <a:rPr lang="ru-RU" sz="3200" b="1" dirty="0">
                <a:solidFill>
                  <a:srgbClr val="002060"/>
                </a:solidFill>
              </a:rPr>
              <a:t>мен </a:t>
            </a:r>
            <a:r>
              <a:rPr lang="ru-RU" sz="3200" b="1" dirty="0" err="1">
                <a:solidFill>
                  <a:srgbClr val="002060"/>
                </a:solidFill>
              </a:rPr>
              <a:t>өлім-жітімі туралы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толық ақпараттан тұратын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>
                <a:solidFill>
                  <a:srgbClr val="002060"/>
                </a:solidFill>
              </a:rPr>
              <a:t>GLOBOCAN </a:t>
            </a:r>
            <a:r>
              <a:rPr lang="ru-RU" sz="3200" b="1" dirty="0" err="1">
                <a:solidFill>
                  <a:srgbClr val="002060"/>
                </a:solidFill>
              </a:rPr>
              <a:t>онлайн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құралы туралы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жаңартуды шығарды</a:t>
            </a:r>
            <a:r>
              <a:rPr lang="ru-RU" sz="3200" b="1" dirty="0">
                <a:solidFill>
                  <a:srgbClr val="002060"/>
                </a:solidFill>
              </a:rPr>
              <a:t>).</a:t>
            </a:r>
          </a:p>
          <a:p>
            <a:pPr algn="just"/>
            <a:r>
              <a:rPr lang="ru-RU" sz="3200" b="1" dirty="0">
                <a:solidFill>
                  <a:srgbClr val="002060"/>
                </a:solidFill>
              </a:rPr>
              <a:t>       </a:t>
            </a:r>
            <a:r>
              <a:rPr lang="ru-RU" sz="3200" b="1" dirty="0" err="1">
                <a:solidFill>
                  <a:srgbClr val="002060"/>
                </a:solidFill>
              </a:rPr>
              <a:t>Жарияланған мәліметтерге сәйкес, </a:t>
            </a:r>
            <a:r>
              <a:rPr lang="ru-RU" sz="3200" b="1" dirty="0">
                <a:solidFill>
                  <a:srgbClr val="FF0000"/>
                </a:solidFill>
              </a:rPr>
              <a:t>2018 </a:t>
            </a:r>
            <a:r>
              <a:rPr lang="ru-RU" sz="3200" b="1" dirty="0" err="1">
                <a:solidFill>
                  <a:srgbClr val="FF0000"/>
                </a:solidFill>
              </a:rPr>
              <a:t>жылы</a:t>
            </a:r>
            <a:r>
              <a:rPr lang="ru-RU" sz="3200" b="1" dirty="0">
                <a:solidFill>
                  <a:srgbClr val="FF0000"/>
                </a:solidFill>
              </a:rPr>
              <a:t> 18,1 миллион </a:t>
            </a:r>
            <a:r>
              <a:rPr lang="ru-RU" sz="3200" b="1" dirty="0" err="1">
                <a:solidFill>
                  <a:srgbClr val="FF0000"/>
                </a:solidFill>
              </a:rPr>
              <a:t>жаңа </a:t>
            </a:r>
            <a:r>
              <a:rPr lang="ru-RU" sz="3200" b="1" dirty="0">
                <a:solidFill>
                  <a:srgbClr val="FF0000"/>
                </a:solidFill>
              </a:rPr>
              <a:t>ауру </a:t>
            </a:r>
            <a:r>
              <a:rPr lang="ru-RU" sz="3200" b="1" dirty="0" err="1">
                <a:solidFill>
                  <a:srgbClr val="FF0000"/>
                </a:solidFill>
              </a:rPr>
              <a:t>және қатерлі ісік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ауруынан</a:t>
            </a:r>
            <a:r>
              <a:rPr lang="ru-RU" sz="3200" b="1" dirty="0">
                <a:solidFill>
                  <a:srgbClr val="FF0000"/>
                </a:solidFill>
              </a:rPr>
              <a:t> 9,6 миллион </a:t>
            </a:r>
            <a:r>
              <a:rPr lang="ru-RU" sz="3200" b="1" dirty="0" err="1">
                <a:solidFill>
                  <a:srgbClr val="FF0000"/>
                </a:solidFill>
              </a:rPr>
              <a:t>өлім күтілуде</a:t>
            </a:r>
            <a:r>
              <a:rPr lang="ru-RU" sz="3200" b="1" dirty="0">
                <a:solidFill>
                  <a:srgbClr val="FF0000"/>
                </a:solidFill>
              </a:rPr>
              <a:t>.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Әлемде қатерлі ісік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аурулары</a:t>
            </a:r>
            <a:r>
              <a:rPr lang="ru-RU" sz="3200" b="1" dirty="0">
                <a:solidFill>
                  <a:srgbClr val="002060"/>
                </a:solidFill>
              </a:rPr>
              <a:t> мен </a:t>
            </a:r>
            <a:r>
              <a:rPr lang="ru-RU" sz="3200" b="1" dirty="0" err="1">
                <a:solidFill>
                  <a:srgbClr val="002060"/>
                </a:solidFill>
              </a:rPr>
              <a:t>өлім-жітімнің абсолютті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көрсеткіштерінің </a:t>
            </a:r>
            <a:r>
              <a:rPr lang="ru-RU" sz="3200" b="1" dirty="0">
                <a:solidFill>
                  <a:srgbClr val="002060"/>
                </a:solidFill>
              </a:rPr>
              <a:t>тез </a:t>
            </a:r>
            <a:r>
              <a:rPr lang="ru-RU" sz="3200" b="1" dirty="0" err="1">
                <a:solidFill>
                  <a:srgbClr val="002060"/>
                </a:solidFill>
              </a:rPr>
              <a:t>өсуі байқалады </a:t>
            </a:r>
            <a:r>
              <a:rPr lang="ru-RU" sz="3200" b="1" dirty="0">
                <a:solidFill>
                  <a:srgbClr val="002060"/>
                </a:solidFill>
              </a:rPr>
              <a:t>(2012 </a:t>
            </a:r>
            <a:r>
              <a:rPr lang="ru-RU" sz="3200" b="1" dirty="0" err="1">
                <a:solidFill>
                  <a:srgbClr val="002060"/>
                </a:solidFill>
              </a:rPr>
              <a:t>жылы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олар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тиісінше</a:t>
            </a:r>
            <a:r>
              <a:rPr lang="ru-RU" sz="3200" b="1" dirty="0">
                <a:solidFill>
                  <a:srgbClr val="002060"/>
                </a:solidFill>
              </a:rPr>
              <a:t> 14,1 </a:t>
            </a:r>
            <a:r>
              <a:rPr lang="ru-RU" sz="3200" b="1" dirty="0" err="1">
                <a:solidFill>
                  <a:srgbClr val="002060"/>
                </a:solidFill>
              </a:rPr>
              <a:t>және </a:t>
            </a:r>
            <a:r>
              <a:rPr lang="ru-RU" sz="3200" b="1" dirty="0">
                <a:solidFill>
                  <a:srgbClr val="002060"/>
                </a:solidFill>
              </a:rPr>
              <a:t>8,2 млн. </a:t>
            </a:r>
            <a:r>
              <a:rPr lang="ru-RU" sz="3200" b="1" dirty="0" err="1">
                <a:solidFill>
                  <a:srgbClr val="002060"/>
                </a:solidFill>
              </a:rPr>
              <a:t>құрады</a:t>
            </a:r>
            <a:r>
              <a:rPr lang="ru-RU" sz="3200" b="1" dirty="0">
                <a:solidFill>
                  <a:srgbClr val="002060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s://screening.iarc.fr/pic/AABU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glori.clinic/wp-content/uploads/2018/07/foto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centroginecologicoescalante.com/wp-content/uploads/2013/10/Colposcopia-Papiloma-1024x73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Рентгенологиялық зерттеулер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123" name="Picture 3" descr="рентген аппаратур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90600" y="1752600"/>
            <a:ext cx="3519488" cy="4692650"/>
          </a:xfrm>
          <a:noFill/>
        </p:spPr>
      </p:pic>
      <p:pic>
        <p:nvPicPr>
          <p:cNvPr id="5124" name="Picture 4" descr="кост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00600" y="1752600"/>
            <a:ext cx="3316288" cy="4705350"/>
          </a:xfr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https://medtplus.ru/wp-content/uploads/2018/01/Siemens-Artis-zee-%D0%BD%D0%B0%D0%BF%D0%BE%D0%BB%D1%8C%D0%BD%D1%8B%D0%B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Картинки по запросу КТ  рака легки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946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0418" name="Picture 2" descr="Картинки по запросу позитронно эмиссионная томография рака легки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946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2466" name="Picture 2" descr="Картинки по запросу позитронно эмиссионная томография рака легки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946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https://present5.com/presentforday2/20170204/2dfc3436112c69559dda55c0b0c66919_images/2dfc3436112c69559dda55c0b0c66919_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Картинки по запросу флюорография легки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kk-KZ" sz="3200" b="1" dirty="0">
                <a:solidFill>
                  <a:srgbClr val="7030A0"/>
                </a:solidFill>
              </a:rPr>
              <a:t>Қатерлі ісіктің Қазасандағы статистикасы 2018ж, 100мың. шаққанда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82946" name="Picture 2" descr="Статистика - КазНИИОи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AutoShape 4" descr="https://studfiles.net/html/2706/459/html_5H1bsKgKxs.A60c/img-3NEt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6" name="AutoShape 6" descr="https://studfiles.net/html/2706/459/html_5H1bsKgKxs.A60c/img-3NEt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8" name="AutoShape 8" descr="https://studfiles.net/html/2706/459/html_5H1bsKgKxs.A60c/img-3NEt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0" name="AutoShape 2" descr="Картинки по запросу позитронно эмиссионная томография туберкулеза легки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Картинки по запросу позитронно эмиссионная томография туберкулеза легки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Картинки по запросу позитронно эмиссионная томография туберкулеза легки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6" name="Picture 8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nuhvatit.ru/wp-content/uploads/2019/05/beznomera-2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https://medprobe.ru/wp-content/uploads/2014/04/MINDRAY-m5_nord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https://sc01.alicdn.com/kf/UT8SCzZX84aXXagOFbXX/GE-Vscan-portable-scanner-with-Dual-prob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Ульрадыбысты зерттеу, өкпенің  қатерлі ісігі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9090" name="Picture 2" descr="Картинки по запросу узи рака легки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9144000" cy="5072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Ульрадыбысты зерттеу, бауырдың  қатерлі ісігі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0114" name="Picture 2" descr="Картинки по запросу узи рака печен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Ульрадыбысты зерттеу, бүйректің  қатерлі ісігі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1138" name="Picture 2" descr="Картинки по запросу узи рака по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mrtbest.ru/wp-content/uploads/2016/11/pet-ct-scan-m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cf.ppt-online.org/files/slide/d/DqMYTBpA0leRQihsLywF1aEux5IcWnCoZdHK6f/slide-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presentacii.ru/documents_2/a9164b2f1d0c2d4f5bb4cb303207af2b/img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Қатерлі ісіктердің белгілері</a:t>
            </a:r>
            <a:endParaRPr lang="ru-RU" dirty="0"/>
          </a:p>
        </p:txBody>
      </p:sp>
      <p:pic>
        <p:nvPicPr>
          <p:cNvPr id="5122" name="Picture 2" descr="Презентация &quot;Онкология&quot; по медицине – скачать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КТ зерттеу, өкпенің  қатерлі ісігі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2162" name="Picture 2" descr="Картинки по запросу КТ  рака легки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КТ зерттеу, өкпенің  қатерлі ісігі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3186" name="Picture 2" descr="Картинки по запросу ПЭТ  рака легки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Видеоэлектроэнцефалограмма</a:t>
            </a:r>
            <a:r>
              <a:rPr lang="ru-RU" b="1" dirty="0">
                <a:solidFill>
                  <a:srgbClr val="FF0000"/>
                </a:solidFill>
              </a:rPr>
              <a:t> при гематоме </a:t>
            </a:r>
          </a:p>
        </p:txBody>
      </p:sp>
      <p:pic>
        <p:nvPicPr>
          <p:cNvPr id="56322" name="Picture 2" descr="http://davaiknam.ru/texts/823/822607/822607_html_m1efbeed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Видеоэлектроэнцефалограмма</a:t>
            </a:r>
            <a:r>
              <a:rPr lang="ru-RU" b="1" dirty="0">
                <a:solidFill>
                  <a:srgbClr val="FF0000"/>
                </a:solidFill>
              </a:rPr>
              <a:t> при опухоли головного мозга</a:t>
            </a:r>
          </a:p>
        </p:txBody>
      </p:sp>
      <p:pic>
        <p:nvPicPr>
          <p:cNvPr id="57346" name="Picture 2" descr="http://tredex-company.com/sites/default/files/images/products/expert/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Лечения злокачественных новообразований - online present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 descr="Особенности онкологических заболеваний у детей - online present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Лечения злокачественных новообразований - online present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0"/>
            <a:ext cx="70723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Назар аударғаныңызға рақмет!</a:t>
            </a:r>
            <a:endParaRPr kumimoji="0" lang="kk-KZ" sz="44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Опухоли. Классификация опухолей - презентация онлай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marL="742950" indent="-742950" algn="l"/>
            <a:br>
              <a:rPr lang="kk-KZ" dirty="0"/>
            </a:br>
            <a:br>
              <a:rPr lang="kk-KZ" dirty="0"/>
            </a:br>
            <a:br>
              <a:rPr lang="kk-KZ" dirty="0"/>
            </a:br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Ауру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денсаулы</a:t>
            </a:r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 тарихы</a:t>
            </a:r>
            <a:b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2.Визуальды зерттеу</a:t>
            </a:r>
            <a:b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3.Қолжетімді зерттеулер</a:t>
            </a:r>
            <a:b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4.Клиника лабораториялық зерттеулер</a:t>
            </a:r>
            <a:b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5.Эндоскопия и видеоэндоскопия</a:t>
            </a:r>
            <a:b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6.Рентгенологиялық зерттеулер</a:t>
            </a:r>
            <a:b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7. УЗИ</a:t>
            </a:r>
            <a:b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8. Функциональды зерттеулер</a:t>
            </a:r>
            <a:b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9.Патоморфологиялық зерттеулер</a:t>
            </a:r>
            <a:b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10.Электроннды микроскопиялық зерттеулер</a:t>
            </a:r>
            <a:br>
              <a:rPr lang="kk-KZ" dirty="0"/>
            </a:br>
            <a:br>
              <a:rPr lang="kk-KZ" dirty="0"/>
            </a:br>
            <a:br>
              <a:rPr lang="kk-KZ" dirty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2.Визуальды зерттеу</a:t>
            </a:r>
            <a:endParaRPr lang="ru-RU" dirty="0"/>
          </a:p>
        </p:txBody>
      </p:sp>
      <p:pic>
        <p:nvPicPr>
          <p:cNvPr id="4" name="Picture 2" descr="Картинки по запросу рак кож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2.Визуальды зерттеу</a:t>
            </a:r>
            <a:endParaRPr lang="ru-RU" dirty="0"/>
          </a:p>
        </p:txBody>
      </p:sp>
      <p:pic>
        <p:nvPicPr>
          <p:cNvPr id="3" name="Picture 2" descr="Картинки по запросу рак молочной железы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316</Words>
  <Application>Microsoft Office PowerPoint</Application>
  <PresentationFormat>Экран (4:3)</PresentationFormat>
  <Paragraphs>55</Paragraphs>
  <Slides>57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6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Қатерлі ісіктің Қазасандағы статистикасы 2018ж, 100мың. шаққанда</vt:lpstr>
      <vt:lpstr>Қатерлі ісіктердің белгілері</vt:lpstr>
      <vt:lpstr>Презентация PowerPoint</vt:lpstr>
      <vt:lpstr>   1. Ауру тарихы, денсаулық тарихы 2.Визуальды зерттеу 3.Қолжетімді зерттеулер 4.Клиника лабораториялық зерттеулер 5.Эндоскопия и видеоэндоскопия 6.Рентгенологиялық зерттеулер 7. УЗИ 8. Функциональды зерттеулер 9.Патоморфологиялық зерттеулер 10.Электроннды микроскопиялық зерттеулер   </vt:lpstr>
      <vt:lpstr>2.Визуальды зерттеу</vt:lpstr>
      <vt:lpstr>2.Визуальды зерттеу</vt:lpstr>
      <vt:lpstr>2.Визуальды зерттеу</vt:lpstr>
      <vt:lpstr> 2.Визуальды зерттеу Лимфогранулематоз </vt:lpstr>
      <vt:lpstr>3.Қолжетімді зерттеулер</vt:lpstr>
      <vt:lpstr>3.Қолжетімді зерттеулер</vt:lpstr>
      <vt:lpstr>3.Қолжетімді зерттеулер, пальпация</vt:lpstr>
      <vt:lpstr>3.Қолжетімді зерттеулер, перкуссия</vt:lpstr>
      <vt:lpstr>3.Қолжетімді зерттеулер, аускультация</vt:lpstr>
      <vt:lpstr>Клиника лабораториялық зерттеулер</vt:lpstr>
      <vt:lpstr>Презентация PowerPoint</vt:lpstr>
      <vt:lpstr>Презентация PowerPoint</vt:lpstr>
      <vt:lpstr>      Эндоскопия и видеоэндоскопия </vt:lpstr>
      <vt:lpstr>Презентация PowerPoint</vt:lpstr>
      <vt:lpstr>Презентация PowerPoint</vt:lpstr>
      <vt:lpstr>Асқазан қатерлі ісігі</vt:lpstr>
      <vt:lpstr>Асқазан қатерлі ісігі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Рентгенологиялық зерттеулер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Ульрадыбысты зерттеу, өкпенің  қатерлі ісігі</vt:lpstr>
      <vt:lpstr>Ульрадыбысты зерттеу, бауырдың  қатерлі ісігі</vt:lpstr>
      <vt:lpstr>Ульрадыбысты зерттеу, бүйректің  қатерлі ісігі</vt:lpstr>
      <vt:lpstr>Презентация PowerPoint</vt:lpstr>
      <vt:lpstr>Презентация PowerPoint</vt:lpstr>
      <vt:lpstr>Презентация PowerPoint</vt:lpstr>
      <vt:lpstr>КТ зерттеу, өкпенің  қатерлі ісігі</vt:lpstr>
      <vt:lpstr>КТ зерттеу, өкпенің  қатерлі ісігі</vt:lpstr>
      <vt:lpstr>Видеоэлектроэнцефалограмма при гематоме </vt:lpstr>
      <vt:lpstr>Видеоэлектроэнцефалограмма при опухоли головного мозга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Оралбай Дарменов</dc:creator>
  <cp:lastModifiedBy>Дарменов Оралбай</cp:lastModifiedBy>
  <cp:revision>104</cp:revision>
  <dcterms:created xsi:type="dcterms:W3CDTF">2019-09-17T13:06:25Z</dcterms:created>
  <dcterms:modified xsi:type="dcterms:W3CDTF">2025-01-09T05:24:11Z</dcterms:modified>
</cp:coreProperties>
</file>